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462"/>
    <a:srgbClr val="BDC3D0"/>
    <a:srgbClr val="742153"/>
    <a:srgbClr val="DE2E9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CC93F8-9CB3-460F-8995-242D8FD29DBF}" v="5" dt="2026-06-03T14:05:39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4660"/>
  </p:normalViewPr>
  <p:slideViewPr>
    <p:cSldViewPr snapToObjects="1" showGuides="1">
      <p:cViewPr varScale="1">
        <p:scale>
          <a:sx n="68" d="100"/>
          <a:sy n="68" d="100"/>
        </p:scale>
        <p:origin x="2342" y="101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24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091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993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54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80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8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0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70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289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307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092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510BC-E7CA-4353-B5B7-4E577531440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E2851-F734-4E82-BFD7-05ECA0645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067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ter2dance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9B4BC53-6BAB-42FA-B925-D9F9D516641F}"/>
              </a:ext>
            </a:extLst>
          </p:cNvPr>
          <p:cNvSpPr/>
          <p:nvPr/>
        </p:nvSpPr>
        <p:spPr>
          <a:xfrm>
            <a:off x="58129" y="1475656"/>
            <a:ext cx="6627632" cy="6840760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blipFill>
                <a:blip r:embed="rId2"/>
                <a:stretch>
                  <a:fillRect/>
                </a:stretch>
              </a:blipFill>
            </a:endParaRPr>
          </a:p>
        </p:txBody>
      </p:sp>
      <p:sp>
        <p:nvSpPr>
          <p:cNvPr id="4" name="AutoShape 2" descr="Image previe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10114" y="1192286"/>
            <a:ext cx="6738583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223462"/>
                </a:solidFill>
              </a:rPr>
              <a:t>Sunday 9</a:t>
            </a:r>
            <a:r>
              <a:rPr lang="en-GB" sz="3600" b="1" baseline="30000" dirty="0">
                <a:solidFill>
                  <a:srgbClr val="223462"/>
                </a:solidFill>
              </a:rPr>
              <a:t>th</a:t>
            </a:r>
            <a:r>
              <a:rPr lang="en-GB" sz="3600" b="1" dirty="0">
                <a:solidFill>
                  <a:srgbClr val="223462"/>
                </a:solidFill>
              </a:rPr>
              <a:t> August 2026</a:t>
            </a:r>
            <a:endParaRPr lang="en-GB" sz="700" b="1" dirty="0">
              <a:solidFill>
                <a:srgbClr val="223462"/>
              </a:solidFill>
            </a:endParaRPr>
          </a:p>
          <a:p>
            <a:pPr algn="ctr"/>
            <a:r>
              <a:rPr lang="en-GB" sz="1200" dirty="0">
                <a:solidFill>
                  <a:srgbClr val="223462"/>
                </a:solidFill>
              </a:rPr>
              <a:t>Dance Crazy Studios, Nr. Pontypridd, CF38 2EE</a:t>
            </a:r>
          </a:p>
          <a:p>
            <a:pPr algn="ctr">
              <a:tabLst>
                <a:tab pos="6188075" algn="l"/>
              </a:tabLst>
            </a:pPr>
            <a:r>
              <a:rPr lang="en-GB" sz="1600" b="1" dirty="0">
                <a:solidFill>
                  <a:srgbClr val="223462"/>
                </a:solidFill>
              </a:rPr>
              <a:t>FREE</a:t>
            </a:r>
            <a:r>
              <a:rPr lang="en-GB" sz="1600" dirty="0">
                <a:solidFill>
                  <a:srgbClr val="223462"/>
                </a:solidFill>
              </a:rPr>
              <a:t> car park</a:t>
            </a:r>
          </a:p>
          <a:p>
            <a:pPr algn="ctr">
              <a:tabLst>
                <a:tab pos="6188075" algn="l"/>
              </a:tabLst>
            </a:pPr>
            <a:r>
              <a:rPr lang="en-GB" sz="1200" dirty="0">
                <a:solidFill>
                  <a:srgbClr val="223462"/>
                </a:solidFill>
              </a:rPr>
              <a:t>Food available from The Coffee Shop</a:t>
            </a:r>
          </a:p>
          <a:p>
            <a:pPr algn="ctr">
              <a:tabLst>
                <a:tab pos="6188075" algn="l"/>
              </a:tabLst>
            </a:pPr>
            <a:endParaRPr lang="en-GB" sz="500" dirty="0">
              <a:solidFill>
                <a:srgbClr val="742153"/>
              </a:solidFill>
            </a:endParaRPr>
          </a:p>
          <a:p>
            <a:pPr algn="ctr"/>
            <a:r>
              <a:rPr lang="en-GB" sz="1100" dirty="0">
                <a:solidFill>
                  <a:srgbClr val="223462"/>
                </a:solidFill>
              </a:rPr>
              <a:t> APPROX DOORS OPEN: 9.15am        APPROX START: 10am</a:t>
            </a:r>
          </a:p>
          <a:p>
            <a:pPr algn="ctr"/>
            <a:r>
              <a:rPr lang="en-GB" sz="3200" b="1" dirty="0"/>
              <a:t> </a:t>
            </a:r>
            <a:endParaRPr lang="en-GB" sz="1000" b="1" dirty="0"/>
          </a:p>
          <a:p>
            <a:pPr algn="ctr"/>
            <a:endParaRPr lang="en-GB" sz="2400" dirty="0"/>
          </a:p>
          <a:p>
            <a:endParaRPr lang="en-GB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095392" y="2693760"/>
            <a:ext cx="468052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223462"/>
                </a:solidFill>
              </a:rPr>
              <a:t>Dancers/Spectators……………………………………..………………………£25.00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32" y="7569177"/>
            <a:ext cx="67385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dirty="0"/>
          </a:p>
          <a:p>
            <a:pPr algn="ctr"/>
            <a:r>
              <a:rPr lang="en-GB" sz="1400" dirty="0"/>
              <a:t>Info: enquiries@dcpromotions.co.uk or enter direct at </a:t>
            </a:r>
            <a:r>
              <a:rPr lang="en-GB" sz="1400" dirty="0">
                <a:hlinkClick r:id="rId3"/>
              </a:rPr>
              <a:t>www.enter2dance.com</a:t>
            </a:r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</p:txBody>
      </p:sp>
      <p:sp>
        <p:nvSpPr>
          <p:cNvPr id="3" name="AutoShape 2" descr="Image result for tedd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4" descr="Image result for teddy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6" name="AutoShape 6" descr="Image result for teddy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2C9575-CD11-4D0E-8895-71F4D74A550B}"/>
              </a:ext>
            </a:extLst>
          </p:cNvPr>
          <p:cNvSpPr txBox="1"/>
          <p:nvPr/>
        </p:nvSpPr>
        <p:spPr>
          <a:xfrm>
            <a:off x="127769" y="8003168"/>
            <a:ext cx="6585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CLOSING DATE: </a:t>
            </a:r>
            <a:r>
              <a:rPr lang="en-US" sz="1200" dirty="0" err="1">
                <a:solidFill>
                  <a:srgbClr val="FF0000"/>
                </a:solidFill>
              </a:rPr>
              <a:t>monday</a:t>
            </a:r>
            <a:r>
              <a:rPr lang="en-US" sz="1200" dirty="0">
                <a:solidFill>
                  <a:srgbClr val="FF0000"/>
                </a:solidFill>
              </a:rPr>
              <a:t> 3</a:t>
            </a:r>
            <a:r>
              <a:rPr lang="en-US" sz="1200" baseline="30000" dirty="0">
                <a:solidFill>
                  <a:srgbClr val="FF0000"/>
                </a:solidFill>
              </a:rPr>
              <a:t>rd</a:t>
            </a:r>
            <a:r>
              <a:rPr lang="en-US" sz="1200" dirty="0">
                <a:solidFill>
                  <a:srgbClr val="FF0000"/>
                </a:solidFill>
              </a:rPr>
              <a:t> August 2026 OR when maximum numbers are reached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E91654-54CE-427F-9579-47B04BABDCC0}"/>
              </a:ext>
            </a:extLst>
          </p:cNvPr>
          <p:cNvSpPr txBox="1"/>
          <p:nvPr/>
        </p:nvSpPr>
        <p:spPr>
          <a:xfrm>
            <a:off x="66361" y="115843"/>
            <a:ext cx="6738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23462"/>
                </a:solidFill>
              </a:rPr>
              <a:t>DC Promotions presents</a:t>
            </a:r>
            <a:endParaRPr lang="en-GB" sz="1600" dirty="0">
              <a:solidFill>
                <a:srgbClr val="22346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E658F0-EA7D-4835-A3F0-3206030E72CC}"/>
              </a:ext>
            </a:extLst>
          </p:cNvPr>
          <p:cNvSpPr/>
          <p:nvPr/>
        </p:nvSpPr>
        <p:spPr>
          <a:xfrm>
            <a:off x="-2787" y="370178"/>
            <a:ext cx="677737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i="1" dirty="0">
                <a:ln w="0">
                  <a:solidFill>
                    <a:schemeClr val="tx1"/>
                  </a:solidFill>
                </a:ln>
                <a:gradFill>
                  <a:gsLst>
                    <a:gs pos="51000">
                      <a:srgbClr val="FF0000"/>
                    </a:gs>
                    <a:gs pos="24000">
                      <a:schemeClr val="bg1"/>
                    </a:gs>
                    <a:gs pos="78000">
                      <a:schemeClr val="accent3">
                        <a:lumMod val="50000"/>
                      </a:schemeClr>
                    </a:gs>
                  </a:gsLst>
                  <a:lin ang="5400000" scaled="0"/>
                </a:gradFill>
                <a:effectLst>
                  <a:reflection blurRad="6350" stA="53000" endA="300" endPos="35500" dir="5400000" sy="-90000" algn="bl" rotWithShape="0"/>
                </a:effectLst>
                <a:latin typeface="Book Antiqua" panose="02040602050305030304" pitchFamily="18" charset="0"/>
              </a:rPr>
              <a:t>Welsh Solo Gold Cup Titles</a:t>
            </a:r>
            <a:endParaRPr lang="en-GB" sz="4400" dirty="0">
              <a:ln w="0">
                <a:solidFill>
                  <a:schemeClr val="tx1"/>
                </a:solidFill>
              </a:ln>
              <a:gradFill>
                <a:gsLst>
                  <a:gs pos="51000">
                    <a:srgbClr val="FF0000"/>
                  </a:gs>
                  <a:gs pos="24000">
                    <a:schemeClr val="bg1"/>
                  </a:gs>
                  <a:gs pos="78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88EBF1E-0B51-4D35-B77F-BF3A3415BB9D}"/>
              </a:ext>
            </a:extLst>
          </p:cNvPr>
          <p:cNvSpPr/>
          <p:nvPr/>
        </p:nvSpPr>
        <p:spPr>
          <a:xfrm>
            <a:off x="1886121" y="3939887"/>
            <a:ext cx="2971648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i="1" dirty="0">
                <a:ln w="0">
                  <a:solidFill>
                    <a:schemeClr val="tx1"/>
                  </a:solidFill>
                </a:ln>
                <a:gradFill>
                  <a:gsLst>
                    <a:gs pos="51000">
                      <a:srgbClr val="FF0000"/>
                    </a:gs>
                    <a:gs pos="24000">
                      <a:schemeClr val="bg1"/>
                    </a:gs>
                    <a:gs pos="78000">
                      <a:schemeClr val="accent3">
                        <a:lumMod val="50000"/>
                      </a:schemeClr>
                    </a:gs>
                  </a:gsLst>
                  <a:lin ang="5400000" scaled="0"/>
                </a:gradFill>
                <a:effectLst>
                  <a:reflection blurRad="6350" stA="53000" endA="300" endPos="35500" dir="5400000" sy="-90000" algn="bl" rotWithShape="0"/>
                </a:effectLst>
                <a:latin typeface="Book Antiqua" panose="02040602050305030304" pitchFamily="18" charset="0"/>
              </a:rPr>
              <a:t>       Solo Events 	</a:t>
            </a:r>
          </a:p>
          <a:p>
            <a:pPr algn="ctr"/>
            <a:r>
              <a:rPr lang="en-US" sz="2800" i="1" dirty="0">
                <a:ln w="0">
                  <a:solidFill>
                    <a:schemeClr val="tx1"/>
                  </a:solidFill>
                </a:ln>
                <a:gradFill>
                  <a:gsLst>
                    <a:gs pos="51000">
                      <a:srgbClr val="FF0000"/>
                    </a:gs>
                    <a:gs pos="24000">
                      <a:schemeClr val="bg1"/>
                    </a:gs>
                    <a:gs pos="78000">
                      <a:schemeClr val="accent3">
                        <a:lumMod val="50000"/>
                      </a:schemeClr>
                    </a:gs>
                  </a:gsLst>
                  <a:lin ang="5400000" scaled="0"/>
                </a:gradFill>
                <a:effectLst>
                  <a:reflection blurRad="6350" stA="53000" endA="300" endPos="35500" dir="5400000" sy="-90000" algn="bl" rotWithShape="0"/>
                </a:effectLst>
                <a:latin typeface="Book Antiqua" panose="02040602050305030304" pitchFamily="18" charset="0"/>
              </a:rPr>
              <a:t>Plus  </a:t>
            </a:r>
          </a:p>
          <a:p>
            <a:pPr algn="ctr"/>
            <a:r>
              <a:rPr lang="en-US" sz="2800" i="1" dirty="0">
                <a:ln w="0">
                  <a:solidFill>
                    <a:schemeClr val="tx1"/>
                  </a:solidFill>
                </a:ln>
                <a:gradFill>
                  <a:gsLst>
                    <a:gs pos="51000">
                      <a:srgbClr val="FF0000"/>
                    </a:gs>
                    <a:gs pos="24000">
                      <a:schemeClr val="bg1"/>
                    </a:gs>
                    <a:gs pos="78000">
                      <a:schemeClr val="accent3">
                        <a:lumMod val="50000"/>
                      </a:schemeClr>
                    </a:gs>
                  </a:gsLst>
                  <a:lin ang="5400000" scaled="0"/>
                </a:gradFill>
                <a:effectLst>
                  <a:reflection blurRad="6350" stA="53000" endA="300" endPos="35500" dir="5400000" sy="-90000" algn="bl" rotWithShape="0"/>
                </a:effectLst>
                <a:latin typeface="Book Antiqua" panose="02040602050305030304" pitchFamily="18" charset="0"/>
              </a:rPr>
              <a:t>4 Dance Solo                                                                              ‘Gold Cup’</a:t>
            </a:r>
          </a:p>
        </p:txBody>
      </p:sp>
      <p:pic>
        <p:nvPicPr>
          <p:cNvPr id="7" name="Picture 6" descr="A picture containing text, first-aid kit, clipart&#10;&#10;Description automatically generated">
            <a:extLst>
              <a:ext uri="{FF2B5EF4-FFF2-40B4-BE49-F238E27FC236}">
                <a16:creationId xmlns:a16="http://schemas.microsoft.com/office/drawing/2014/main" id="{5EB3C0D6-6227-7838-3861-E45C6101D4B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607" y="8364670"/>
            <a:ext cx="864096" cy="57501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E9CC11F-CCDC-E9E4-3A3E-182D118B4F43}"/>
              </a:ext>
            </a:extLst>
          </p:cNvPr>
          <p:cNvSpPr txBox="1"/>
          <p:nvPr/>
        </p:nvSpPr>
        <p:spPr>
          <a:xfrm>
            <a:off x="307975" y="3228860"/>
            <a:ext cx="183359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1.Under 6 W</a:t>
            </a: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2. Under 6 Q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3. Under 8 W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4. Under 8 Q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5. Under 8 WT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6.  Under 10 WQ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7. Under 10 T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8. </a:t>
            </a:r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 10 WTFQ Gold Cup PP</a:t>
            </a:r>
            <a:endParaRPr lang="en-GB" sz="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9. Under 10 Beginners W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10. Under 10 Nov Q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11. Under 12 WF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12. Under 12 T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13. 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NL </a:t>
            </a:r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 12 Beginners WQ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14. NL Under 12 Nov WT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15. </a:t>
            </a:r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 12 WTFQ Gold Cup PP</a:t>
            </a:r>
            <a:endParaRPr lang="en-GB" sz="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16.Under 12 VW	                          </a:t>
            </a: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17. Under 14 T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18. Under 14 WT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19. Under 14 Beginners</a:t>
            </a:r>
            <a:endParaRPr lang="en-GB" sz="800" b="1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20. </a:t>
            </a:r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 14 WTFQ Gold Cup PP</a:t>
            </a:r>
            <a:endParaRPr lang="en-GB" sz="800" b="1" dirty="0">
              <a:solidFill>
                <a:srgbClr val="FF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21. Under 16 F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22. Under 16 WT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23. NL Under 16 Beginners WQ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24. NL Under 16 Nov WT</a:t>
            </a:r>
            <a:endParaRPr lang="en-GB" sz="800" b="1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25. </a:t>
            </a:r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 16 WTFQ Gold Cup PP</a:t>
            </a:r>
            <a:endParaRPr lang="en-GB" sz="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26. Under 16 VW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27. 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nder 19 WF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28. 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Adult</a:t>
            </a:r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	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29. NL 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Adult</a:t>
            </a:r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Beginners WQ</a:t>
            </a:r>
            <a:endParaRPr lang="en-GB" sz="800" b="1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30. 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Adult</a:t>
            </a:r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TF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31. </a:t>
            </a:r>
            <a:r>
              <a:rPr lang="en-GB" sz="8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Adult</a:t>
            </a:r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WTFQ Gold Cup PP</a:t>
            </a:r>
            <a:endParaRPr lang="en-GB" sz="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32. Under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 VW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281912-D54A-63FA-CB26-9C2E3C1680B9}"/>
              </a:ext>
            </a:extLst>
          </p:cNvPr>
          <p:cNvSpPr txBox="1"/>
          <p:nvPr/>
        </p:nvSpPr>
        <p:spPr>
          <a:xfrm>
            <a:off x="4930227" y="3228860"/>
            <a:ext cx="169695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33. Under 6 C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34. Under 6 J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35. Under 8 C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36. Under 8 J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37. Under 8 CR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38. NL Under 10 CS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39. Under 10 J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40. </a:t>
            </a:r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 10 CSRJ Gold Cup PP</a:t>
            </a:r>
            <a:endParaRPr lang="en-GB" sz="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41.  Under 10 Beg C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42. Under 10 Nov R</a:t>
            </a:r>
          </a:p>
          <a:p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43. Under 12 starters C </a:t>
            </a:r>
          </a:p>
          <a:p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en-GB" sz="800" b="1" baseline="30000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2</a:t>
            </a:r>
            <a:r>
              <a:rPr lang="en-GB" sz="800" b="1" baseline="30000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comp)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44. Under 12 C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45. Under 12 RS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46. NL Under 12 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 CJ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47. Under 12 CSRJ Gold Cup PP</a:t>
            </a:r>
            <a:endParaRPr lang="en-GB" sz="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48. NL Under 12 Nov RS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49.Under 12 P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Under 14 S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51. Under 14  SJ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52. Under 14 Beg C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53. Under 14 CSRJ Gold Cup PP</a:t>
            </a:r>
            <a:endParaRPr lang="en-GB" sz="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54.  Under 16 CR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55. Under 16 P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56. NL Under 16 Beg CJ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57. NL  Under 16 Nov RS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58. Under 16 CSRJ Gold Cup PP</a:t>
            </a:r>
            <a:endParaRPr lang="en-GB" sz="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59. Under 19 CR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60. 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Adult </a:t>
            </a:r>
            <a:r>
              <a:rPr lang="en-GB" sz="800" b="1" kern="120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 CS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61. 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Adult </a:t>
            </a:r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62. </a:t>
            </a:r>
            <a:r>
              <a:rPr lang="en-GB" sz="8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Adult </a:t>
            </a:r>
            <a:r>
              <a:rPr lang="en-GB" sz="800" b="1" kern="12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CSRJ Gold Cup PP</a:t>
            </a:r>
            <a:endParaRPr lang="en-GB" sz="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63. </a:t>
            </a:r>
            <a:r>
              <a:rPr lang="en-GB" sz="8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Adult </a:t>
            </a:r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	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64. Additional needs Waltz</a:t>
            </a:r>
            <a:endParaRPr lang="en-GB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65. Additional needs Cha</a:t>
            </a:r>
            <a:endParaRPr lang="en-GB" sz="8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96A09-02C4-7B19-06BF-0EC0D1116F11}"/>
              </a:ext>
            </a:extLst>
          </p:cNvPr>
          <p:cNvSpPr/>
          <p:nvPr/>
        </p:nvSpPr>
        <p:spPr>
          <a:xfrm>
            <a:off x="109303" y="3156955"/>
            <a:ext cx="6496969" cy="4583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0DA21E-80BE-9146-1DAA-DFA1C86A8E87}"/>
              </a:ext>
            </a:extLst>
          </p:cNvPr>
          <p:cNvSpPr txBox="1"/>
          <p:nvPr/>
        </p:nvSpPr>
        <p:spPr>
          <a:xfrm>
            <a:off x="59708" y="1002332"/>
            <a:ext cx="6738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23462"/>
                </a:solidFill>
              </a:rPr>
              <a:t>With red carpet events!!</a:t>
            </a:r>
            <a:endParaRPr lang="en-GB" sz="1600" dirty="0">
              <a:solidFill>
                <a:srgbClr val="22346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017C05-2BD5-7A7F-72E4-BF8D573928AB}"/>
              </a:ext>
            </a:extLst>
          </p:cNvPr>
          <p:cNvSpPr txBox="1"/>
          <p:nvPr/>
        </p:nvSpPr>
        <p:spPr>
          <a:xfrm>
            <a:off x="1606655" y="8501749"/>
            <a:ext cx="4640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Follow us on Facebook and Instagram for updates</a:t>
            </a:r>
            <a:endParaRPr lang="en-GB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8" name="Picture 7" descr="A round blue and silver logo&#10;&#10;Description automatically generated">
            <a:extLst>
              <a:ext uri="{FF2B5EF4-FFF2-40B4-BE49-F238E27FC236}">
                <a16:creationId xmlns:a16="http://schemas.microsoft.com/office/drawing/2014/main" id="{196485C3-4307-240B-4C9E-8291810EC5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1" y="1330094"/>
            <a:ext cx="937650" cy="937650"/>
          </a:xfrm>
          <a:prstGeom prst="rect">
            <a:avLst/>
          </a:prstGeom>
        </p:spPr>
      </p:pic>
      <p:pic>
        <p:nvPicPr>
          <p:cNvPr id="13" name="Picture 12" descr="A round blue and silver logo&#10;&#10;Description automatically generated">
            <a:extLst>
              <a:ext uri="{FF2B5EF4-FFF2-40B4-BE49-F238E27FC236}">
                <a16:creationId xmlns:a16="http://schemas.microsoft.com/office/drawing/2014/main" id="{2564B6E0-D48F-E9E2-97D1-88A053E0F79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718" y="1331640"/>
            <a:ext cx="937650" cy="93765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AFA8E373-85B3-26FE-192E-416B60578460}"/>
              </a:ext>
            </a:extLst>
          </p:cNvPr>
          <p:cNvSpPr txBox="1"/>
          <p:nvPr/>
        </p:nvSpPr>
        <p:spPr>
          <a:xfrm>
            <a:off x="-36305" y="2346448"/>
            <a:ext cx="243881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rgbClr val="FFC000"/>
                </a:solidFill>
              </a:rPr>
              <a:t>PP – Platinum Points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D0220AC-1C9D-08A2-2EA3-24CF2085748A}"/>
              </a:ext>
            </a:extLst>
          </p:cNvPr>
          <p:cNvSpPr txBox="1"/>
          <p:nvPr/>
        </p:nvSpPr>
        <p:spPr>
          <a:xfrm>
            <a:off x="5648148" y="2306439"/>
            <a:ext cx="343746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rgbClr val="FFC000"/>
                </a:solidFill>
              </a:rPr>
              <a:t>PP – Platinum Points</a:t>
            </a:r>
          </a:p>
        </p:txBody>
      </p:sp>
    </p:spTree>
    <p:extLst>
      <p:ext uri="{BB962C8B-B14F-4D97-AF65-F5344CB8AC3E}">
        <p14:creationId xmlns:p14="http://schemas.microsoft.com/office/powerpoint/2010/main" val="16356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DFA1927AB5AF4792B73AE3DD40A808" ma:contentTypeVersion="13" ma:contentTypeDescription="Create a new document." ma:contentTypeScope="" ma:versionID="8798bced187e2c4c8156b969b0fc49ad">
  <xsd:schema xmlns:xsd="http://www.w3.org/2001/XMLSchema" xmlns:xs="http://www.w3.org/2001/XMLSchema" xmlns:p="http://schemas.microsoft.com/office/2006/metadata/properties" xmlns:ns2="0f6b20cc-ef51-4155-a5bb-d75b3268d2cc" xmlns:ns3="b828474b-5b1d-4432-9077-15a50a27797d" targetNamespace="http://schemas.microsoft.com/office/2006/metadata/properties" ma:root="true" ma:fieldsID="6617727c9fb35915a5e8c887dfc0c4ec" ns2:_="" ns3:_="">
    <xsd:import namespace="0f6b20cc-ef51-4155-a5bb-d75b3268d2cc"/>
    <xsd:import namespace="b828474b-5b1d-4432-9077-15a50a2779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6b20cc-ef51-4155-a5bb-d75b3268d2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28474b-5b1d-4432-9077-15a50a27797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2039D4-0994-4317-BB8D-A8486F128E65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0f6b20cc-ef51-4155-a5bb-d75b3268d2cc"/>
    <ds:schemaRef ds:uri="http://schemas.openxmlformats.org/package/2006/metadata/core-properties"/>
    <ds:schemaRef ds:uri="b828474b-5b1d-4432-9077-15a50a27797d"/>
  </ds:schemaRefs>
</ds:datastoreItem>
</file>

<file path=customXml/itemProps2.xml><?xml version="1.0" encoding="utf-8"?>
<ds:datastoreItem xmlns:ds="http://schemas.openxmlformats.org/officeDocument/2006/customXml" ds:itemID="{41E20080-8039-4453-B2BE-11296660BA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96F74F-A5ED-4911-9523-51957BABA8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6b20cc-ef51-4155-a5bb-d75b3268d2cc"/>
    <ds:schemaRef ds:uri="b828474b-5b1d-4432-9077-15a50a2779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17843</TotalTime>
  <Words>526</Words>
  <Application>Microsoft Office PowerPoint</Application>
  <PresentationFormat>On-screen Show (4:3)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Book Antiqua</vt:lpstr>
      <vt:lpstr>Calibri</vt:lpstr>
      <vt:lpstr>Times New Roman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</dc:creator>
  <cp:lastModifiedBy>Joanne Crane</cp:lastModifiedBy>
  <cp:revision>108</cp:revision>
  <cp:lastPrinted>2026-06-03T14:20:51Z</cp:lastPrinted>
  <dcterms:created xsi:type="dcterms:W3CDTF">2019-10-31T20:45:39Z</dcterms:created>
  <dcterms:modified xsi:type="dcterms:W3CDTF">2026-06-10T11:11:42Z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0x010100C7DFA1927AB5AF4792B73AE3DD40A808</vt:lpwstr>
  </property>
</Properties>
</file>